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8288000" cy="10287000"/>
  <p:notesSz cx="6858000" cy="9144000"/>
  <p:embeddedFontLst>
    <p:embeddedFont>
      <p:font typeface="Open Sauce" panose="020B0604020202020204" charset="0"/>
      <p:regular r:id="rId30"/>
    </p:embeddedFont>
    <p:embeddedFont>
      <p:font typeface="Open Sauce Bold" panose="020B0604020202020204" charset="0"/>
      <p:regular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946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FD38E-E4F3-4E0C-8379-409E963BBE7D}" type="datetimeFigureOut">
              <a:rPr lang="en-GB" smtClean="0"/>
              <a:t>05/12/2025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C2DE9-3CF9-4AD9-BBF5-3AB75FDAF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032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5343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3442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532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1233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1908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225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978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43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156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161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29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619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867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C2DE9-3CF9-4AD9-BBF5-3AB75FDAFBB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606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4073513"/>
            <a:ext cx="16230600" cy="1069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>
                <a:solidFill>
                  <a:srgbClr val="2E2623"/>
                </a:solidFill>
                <a:latin typeface="Open Sauce"/>
                <a:ea typeface="Open Sauce"/>
                <a:cs typeface="Open Sauce"/>
                <a:sym typeface="Open Sauce"/>
              </a:rPr>
              <a:t>Caerphilly Homes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4073513"/>
            <a:ext cx="16230600" cy="20796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>
                <a:solidFill>
                  <a:srgbClr val="2E2623"/>
                </a:solidFill>
                <a:latin typeface="Open Sauce"/>
                <a:ea typeface="Open Sauce"/>
                <a:cs typeface="Open Sauce"/>
                <a:sym typeface="Open Sauce"/>
              </a:rPr>
              <a:t>Asset, Maintenance &amp; Repairs (AMR)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5714504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AMR Strategic Objectives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23413" y="1978025"/>
            <a:ext cx="16456739" cy="4123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Undertake Whole Stock Assessments across our homes by March 2026 ​</a:t>
            </a: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Ensure compliance and alignment with the Welsh Housing Quality Standard (WHQS) 2023 and Housing Health and Safety Rating System HHSRS​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Support and improve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decarbonisation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and sustainability within our Housing stock​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Improve efficiency and responsiveness​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Enhance customer satisfaction 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5652294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Asset Management Team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986383"/>
            <a:ext cx="16458605" cy="55265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Undertaking Housing Stock Assessments which encompasses: </a:t>
            </a: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Stock condition surveys​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WHQS 2023 surveys​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Energy Performance Certificate (EPC) assessments​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>
              <a:lnSpc>
                <a:spcPct val="150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'HHSRS' assessments​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algn="l">
              <a:lnSpc>
                <a:spcPct val="150000"/>
              </a:lnSpc>
              <a:spcBef>
                <a:spcPct val="0"/>
              </a:spcBef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​</a:t>
            </a:r>
          </a:p>
          <a:p>
            <a:pPr algn="l">
              <a:lnSpc>
                <a:spcPct val="150000"/>
              </a:lnSpc>
              <a:spcBef>
                <a:spcPct val="0"/>
              </a:spcBef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Using evidence-based data to develop a scheduled and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prioritised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programme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of works.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10160001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Planned Maintenance Team are delivering........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978025"/>
            <a:ext cx="13416897" cy="4824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28295" lvl="1" algn="l">
              <a:lnSpc>
                <a:spcPct val="150000"/>
              </a:lnSpc>
            </a:pP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Planned remedial and repair works in response to hazards identified during stock condition surveys ​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Implement a full range of retrofit strategies (roofs, solar panels, kitchens, bathrooms, and external works) to align housing stock with the updated standards outlined in WHQS and HHSRS standards​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Decarbonisation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programme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5491857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Repairs &amp; Vacant Homes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978025"/>
            <a:ext cx="12519589" cy="4824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56335" lvl="1" indent="-328168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Team of staff overseeing reactive, cyclical &amp; statutory maintenance obligations (gas/ electrical)​</a:t>
            </a:r>
          </a:p>
          <a:p>
            <a:pPr marL="656335" lvl="1" indent="-328168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Deliver 24/7 service, completing roughly 30,000 reported repairs a year​</a:t>
            </a:r>
          </a:p>
          <a:p>
            <a:pPr marL="656335" lvl="1" indent="-328168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Vacant Homes team delivers refurbishment of approximately 700 properties annually, ensuring compliance with WHQS and HHSRS standards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4073513"/>
            <a:ext cx="16230600" cy="1069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>
                <a:solidFill>
                  <a:srgbClr val="2E2623"/>
                </a:solidFill>
                <a:latin typeface="Open Sauce"/>
                <a:ea typeface="Open Sauce"/>
                <a:cs typeface="Open Sauce"/>
                <a:sym typeface="Open Sauce"/>
              </a:rPr>
              <a:t>Private &amp; Accessible Housing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6402586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Housing Standards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14400" y="1756020"/>
            <a:ext cx="14973300" cy="6692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66065" lvl="1" algn="l">
              <a:lnSpc>
                <a:spcPts val="3454"/>
              </a:lnSpc>
            </a:pPr>
            <a:r>
              <a:rPr lang="en-US" sz="2467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Environmental Health Officer Team:​</a:t>
            </a:r>
            <a:endParaRPr lang="en-US"/>
          </a:p>
          <a:p>
            <a:pPr marL="532130" lvl="1" indent="-266065">
              <a:lnSpc>
                <a:spcPts val="3454"/>
              </a:lnSpc>
              <a:buFont typeface="Arial"/>
              <a:buChar char="•"/>
            </a:pP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Regulation of housing standards and enforcement </a:t>
            </a:r>
          </a:p>
          <a:p>
            <a:pPr marL="532130" lvl="1" indent="-266065">
              <a:lnSpc>
                <a:spcPts val="3454"/>
              </a:lnSpc>
              <a:buFont typeface="Arial"/>
              <a:buChar char="•"/>
            </a:pP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Licensing of Houses in Multiple Occupation​</a:t>
            </a:r>
            <a:endParaRPr lang="en-US" sz="245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532130" lvl="1" indent="-266065" algn="l">
              <a:lnSpc>
                <a:spcPts val="3454"/>
              </a:lnSpc>
              <a:buFont typeface="Arial"/>
              <a:buChar char="•"/>
            </a:pP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Offering financial assistance – home improvement loans to deal with poor housing conditions​</a:t>
            </a:r>
            <a:endParaRPr lang="en-US" sz="245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532130" lvl="1" indent="-266065" algn="l">
              <a:lnSpc>
                <a:spcPts val="3454"/>
              </a:lnSpc>
              <a:buFont typeface="Arial"/>
              <a:buChar char="•"/>
            </a:pPr>
            <a:r>
              <a:rPr lang="en-US" sz="2467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Property inspections relating to asylum dispersal and Ukraine.​</a:t>
            </a:r>
            <a:endParaRPr lang="en-US" sz="2467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algn="l">
              <a:lnSpc>
                <a:spcPts val="3454"/>
              </a:lnSpc>
              <a:spcBef>
                <a:spcPct val="0"/>
              </a:spcBef>
            </a:pPr>
            <a:r>
              <a:rPr lang="en-US" sz="2467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Energy Team:​</a:t>
            </a:r>
          </a:p>
          <a:p>
            <a:pPr marL="532130" lvl="1" indent="-266065" algn="l">
              <a:lnSpc>
                <a:spcPts val="3454"/>
              </a:lnSpc>
              <a:buFont typeface="Arial"/>
              <a:buChar char="•"/>
            </a:pP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Ensuring compliance with minimum energy efficiency standards in private rented properties​</a:t>
            </a:r>
            <a:endParaRPr lang="en-US" sz="245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532130" lvl="1" indent="-266065" algn="l">
              <a:lnSpc>
                <a:spcPts val="3454"/>
              </a:lnSpc>
              <a:buFont typeface="Arial"/>
              <a:buChar char="•"/>
            </a:pP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Delivery of Energy Crisis Grants to vulnerable households to improve energy efficiency and address fuel poverty within the private sector.​</a:t>
            </a:r>
            <a:endParaRPr lang="en-US" sz="245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532130" lvl="1" indent="-266065" algn="l">
              <a:lnSpc>
                <a:spcPts val="3454"/>
              </a:lnSpc>
              <a:buFont typeface="Arial"/>
              <a:buChar char="•"/>
            </a:pP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Offer specialist energy advice ​</a:t>
            </a:r>
            <a:endParaRPr lang="en-US" sz="245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algn="l">
              <a:lnSpc>
                <a:spcPts val="3454"/>
              </a:lnSpc>
              <a:spcBef>
                <a:spcPct val="0"/>
              </a:spcBef>
            </a:pPr>
            <a:r>
              <a:rPr lang="en-US" sz="2467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Empty Property Team:​</a:t>
            </a:r>
          </a:p>
          <a:p>
            <a:pPr marL="532130" lvl="1" indent="-266065">
              <a:lnSpc>
                <a:spcPts val="3454"/>
              </a:lnSpc>
              <a:buFont typeface="Arial"/>
              <a:buChar char="•"/>
            </a:pP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Work to </a:t>
            </a:r>
            <a:r>
              <a:rPr lang="en-US" sz="245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maximise</a:t>
            </a: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the return to beneficial use of private sector empty homes, offering specialist advice, directing to financial assistance, assisting with Leasing Scheme Wales &amp; ultimately enforcement via enforced sale as a last resort. ​</a:t>
            </a:r>
            <a:endParaRPr lang="en-US" sz="245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532130" lvl="1" indent="-266065" algn="l">
              <a:lnSpc>
                <a:spcPts val="3454"/>
              </a:lnSpc>
              <a:buFont typeface="Arial"/>
              <a:buChar char="•"/>
            </a:pPr>
            <a:r>
              <a:rPr lang="en-US" sz="245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Delivery of National Empty Homes Grants in partnership with Welsh Government</a:t>
            </a:r>
            <a:endParaRPr lang="en-US" sz="245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4030365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Adaptations Team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2344738"/>
            <a:ext cx="15307654" cy="5464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55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Work in – partnership with Social Services to deliver adaptations in public and private sector housing, including:​</a:t>
            </a:r>
          </a:p>
          <a:p>
            <a:pPr algn="l">
              <a:lnSpc>
                <a:spcPts val="4255"/>
              </a:lnSpc>
              <a:spcBef>
                <a:spcPct val="0"/>
              </a:spcBef>
            </a:pP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Council housing – minor and major works of adaptation​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Private rented and owner-occupied properties – minor works and Disabled Facilities Grants.​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Delivery of Enable funded schemes in partnership with Welsh Government – mainly used for adaptations delivered in communal areas.​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Offer an agency service for delivery of adaptations via grant aid for disabled people.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>
            <a:off x="2660700" y="5143500"/>
            <a:ext cx="12834462" cy="5524326"/>
          </a:xfrm>
          <a:custGeom>
            <a:avLst/>
            <a:gdLst/>
            <a:ahLst/>
            <a:cxnLst/>
            <a:rect l="l" t="t" r="r" b="b"/>
            <a:pathLst>
              <a:path w="12834462" h="5524326">
                <a:moveTo>
                  <a:pt x="0" y="0"/>
                </a:moveTo>
                <a:lnTo>
                  <a:pt x="12834462" y="0"/>
                </a:lnTo>
                <a:lnTo>
                  <a:pt x="12834462" y="5524326"/>
                </a:lnTo>
                <a:lnTo>
                  <a:pt x="0" y="552432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/>
          <p:cNvSpPr txBox="1"/>
          <p:nvPr/>
        </p:nvSpPr>
        <p:spPr>
          <a:xfrm>
            <a:off x="1028700" y="962025"/>
            <a:ext cx="3263999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Renewal Team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28700" y="1724945"/>
            <a:ext cx="15627300" cy="42471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55"/>
              </a:lnSpc>
              <a:spcBef>
                <a:spcPct val="0"/>
              </a:spcBef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Delivery of WHQS schemes where the building contains leasehold flats.​</a:t>
            </a:r>
          </a:p>
          <a:p>
            <a:pPr algn="l">
              <a:lnSpc>
                <a:spcPts val="4255"/>
              </a:lnSpc>
              <a:spcBef>
                <a:spcPct val="0"/>
              </a:spcBef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Delivery of large-scale, cross tenure, renewal projects:​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e.g. Bryn Carno, Rhymney – improving property condition with a focus on energy efficiency (86 properties).​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e.g. George Street, Abercarn – replacement of retaining wall (46 properties)​</a:t>
            </a:r>
          </a:p>
          <a:p>
            <a:pPr algn="l">
              <a:lnSpc>
                <a:spcPts val="4255"/>
              </a:lnSpc>
            </a:pP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4255"/>
              </a:lnSpc>
              <a:spcBef>
                <a:spcPct val="0"/>
              </a:spcBef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Offer of an agency service for delivery of home improvements via loan aid for vulnerable households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4073513"/>
            <a:ext cx="16230600" cy="1069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>
                <a:solidFill>
                  <a:srgbClr val="2E2623"/>
                </a:solidFill>
                <a:latin typeface="Open Sauce"/>
                <a:ea typeface="Open Sauce"/>
                <a:cs typeface="Open Sauce"/>
                <a:sym typeface="Open Sauce"/>
              </a:rPr>
              <a:t>Housing Solutions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3936107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Caerphilly Homes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885401"/>
            <a:ext cx="16479906" cy="6364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4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10,700 Social Rented Homes​</a:t>
            </a:r>
          </a:p>
          <a:p>
            <a:pPr marL="571500" indent="-5715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4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400 Leasehold Properties (flats sold under the Right to Buy)​</a:t>
            </a:r>
          </a:p>
          <a:p>
            <a:pPr marL="571500" indent="-5715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4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500+ Team ​</a:t>
            </a:r>
          </a:p>
          <a:p>
            <a:pPr marL="571500" indent="-5715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4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Landlord Services ​</a:t>
            </a:r>
          </a:p>
          <a:p>
            <a:pPr marL="571500" indent="-5715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4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Asset, Maintenance and Repairs (AMR)​</a:t>
            </a:r>
          </a:p>
          <a:p>
            <a:pPr marL="571500" indent="-5715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4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Private Sector Housing ​</a:t>
            </a:r>
          </a:p>
          <a:p>
            <a:pPr marL="571500" indent="-5715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4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Housing Solutions ​</a:t>
            </a:r>
          </a:p>
          <a:p>
            <a:pPr marL="571500" indent="-57150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4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Development &amp; Strategy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5388769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Housing Solutions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501775"/>
            <a:ext cx="14823749" cy="6567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55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​</a:t>
            </a:r>
          </a:p>
          <a:p>
            <a:pPr algn="l">
              <a:lnSpc>
                <a:spcPts val="4255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Housing Advice Team has statutory responsibility to provide advice and assistance to anyone who requires it and to signpost to agencies where appropriate. 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algn="l">
              <a:lnSpc>
                <a:spcPts val="4255"/>
              </a:lnSpc>
              <a:spcBef>
                <a:spcPct val="0"/>
              </a:spcBef>
            </a:pP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>
              <a:lnSpc>
                <a:spcPts val="4255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Responsible for all statutory assessments for the prevention of homelessness and homelessness cases in accordance with the HWA 2014 .​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algn="l">
              <a:lnSpc>
                <a:spcPts val="4255"/>
              </a:lnSpc>
              <a:spcBef>
                <a:spcPct val="0"/>
              </a:spcBef>
            </a:pP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4255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Delivery of two private rented schemes to support access to the private rented sector and the discharge of the Council's statutory homelessness duties. 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Caerphilly Keys Leasing – delivers the WG LSW model​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Caerphilly Keys - offers a landlord / tenant matching service and support. 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5788819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Emergency Housing Team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978025"/>
            <a:ext cx="14834310" cy="4363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55"/>
              </a:lnSpc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​</a:t>
            </a:r>
          </a:p>
          <a:p>
            <a:pPr>
              <a:lnSpc>
                <a:spcPts val="4255"/>
              </a:lnSpc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Support the Housing Advice Team in the provision and management of all emergency temporary accommodation units and placements as part of the statutory duties under the Housing Wales Act 2014. 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algn="l">
              <a:lnSpc>
                <a:spcPts val="4255"/>
              </a:lnSpc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>
              <a:lnSpc>
                <a:spcPts val="4255"/>
              </a:lnSpc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This includes single person and family unit accommodation and </a:t>
            </a:r>
            <a:r>
              <a:rPr lang="en-US" sz="300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arange</a:t>
            </a: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of accormmodation including hotels and B&amp;B’s, shared houses, supported units and stand-alone units. 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9749334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Housing Support Grant - Supporting People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13023" y="1978025"/>
            <a:ext cx="15643716" cy="43620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55955" lvl="1" indent="-327660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Oversees the commissioning, administration, and management  of services to support the prevention of homelessness and address homelessness, using the WG Housing Support Grant . 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algn="l">
              <a:lnSpc>
                <a:spcPts val="4255"/>
              </a:lnSpc>
            </a:pP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Services that are commissioned include: Domestic abuse services, young people services, Mental health, substance use, floating support ,housing first , supported housing units , services for this coming out of the criminal justice system , outreach services to support those rough sleeping. 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5926138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Common Housing Register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978025"/>
            <a:ext cx="15939267" cy="31803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55"/>
              </a:lnSpc>
            </a:pPr>
            <a:endParaRPr/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Administration and oversight of the CHR on behalf of its 8 landlord partners - Caerphilly Homes and RSLs.​</a:t>
            </a:r>
          </a:p>
          <a:p>
            <a:pPr algn="l">
              <a:lnSpc>
                <a:spcPts val="4255"/>
              </a:lnSpc>
            </a:pP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Responsible for the assessment and categorisation of all applications received to the Common Housing Register.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4073513"/>
            <a:ext cx="16230600" cy="1069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>
                <a:solidFill>
                  <a:srgbClr val="2E2623"/>
                </a:solidFill>
                <a:latin typeface="Open Sauce"/>
                <a:ea typeface="Open Sauce"/>
                <a:cs typeface="Open Sauce"/>
                <a:sym typeface="Open Sauce"/>
              </a:rPr>
              <a:t>Development &amp; Strategy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5448697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Development &amp; Strategy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772666"/>
            <a:ext cx="15758595" cy="85143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1000 new, affordable low carbon homes by 2033​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Develop a sustainable pipeline of development to meet the need identified in the LHMA​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Homes that comply with WDQR, WHQS and Lifetime Homes Standards​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Highest quality homes for the most vulnerable 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Mixed tenure communities - prioritising low cost, fuel efficiency, connectivity, biodiversity and placemaking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Undertake the LHMA (Local Housing Market Assessment) 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Housing Strategy - Vision for the Future 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Strategic Policy Development​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Manage the PDP (Programme Development Plan) and the allocation of circa £50m Social Housing Grant Funding 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Affordable Homes Partnership 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Equalities 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Research (Housing LIN)</a:t>
            </a:r>
          </a:p>
          <a:p>
            <a:pPr algn="l">
              <a:lnSpc>
                <a:spcPts val="4255"/>
              </a:lnSpc>
            </a:pP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4360168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Current programme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29177" y="1978025"/>
            <a:ext cx="10263585" cy="3259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Ty Darran (45 apartments) ​</a:t>
            </a:r>
            <a:endParaRPr lang="en-US" sz="3000"/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Oakdale Place (65 new homes) 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Bargoed</a:t>
            </a: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(3 x sites = 50 new homes) 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Castle Court, Crosskeys (16 homes)​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Brookands</a:t>
            </a: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, </a:t>
            </a:r>
            <a:r>
              <a:rPr lang="en-US" sz="300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Risca</a:t>
            </a: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(23 homes)​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ts val="4255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James Street, </a:t>
            </a:r>
            <a:r>
              <a:rPr lang="en-US" sz="300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Trethomas</a:t>
            </a: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(8 accessible bungalows) 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744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4073513"/>
            <a:ext cx="16230600" cy="1069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>
                <a:solidFill>
                  <a:srgbClr val="2E2623"/>
                </a:solidFill>
                <a:latin typeface="Open Sauce"/>
                <a:ea typeface="Open Sauce"/>
                <a:cs typeface="Open Sauce"/>
                <a:sym typeface="Open Sauce"/>
              </a:rPr>
              <a:t>Landlord Services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9246493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Landlord Services - Housing Management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866900"/>
            <a:ext cx="17259300" cy="54903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</a:rPr>
              <a:t>Recently restructured to increase community focus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Community Housing Office​</a:t>
            </a:r>
            <a:endParaRPr lang="en-US" sz="3000"/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Allocation and letting of our social rented homes​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Community Housing Officers - Manage occupation contracts, providing support to maintain tenancies and prevent homelessness​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Investigate and address breaches of contract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Estate management and environmental improvements​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Moving Homes Team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7444978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Tenant &amp; Community Involvement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978025"/>
            <a:ext cx="17259300" cy="71204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57"/>
              </a:lnSpc>
            </a:pPr>
            <a:r>
              <a:rPr lang="en-US" sz="304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Tenant Engagement in the Housing Service​</a:t>
            </a:r>
          </a:p>
          <a:p>
            <a:pPr>
              <a:lnSpc>
                <a:spcPts val="4257"/>
              </a:lnSpc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Facilitate active tenant involvement in decisions that affect tenants and their homes. </a:t>
            </a:r>
          </a:p>
          <a:p>
            <a:pPr>
              <a:lnSpc>
                <a:spcPts val="4257"/>
              </a:lnSpc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e.g. rent and affordability, general tenant satisfaction. </a:t>
            </a:r>
          </a:p>
          <a:p>
            <a:pPr>
              <a:lnSpc>
                <a:spcPts val="4257"/>
              </a:lnSpc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New Tenant Engagement Strategy.​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algn="l">
              <a:lnSpc>
                <a:spcPts val="4257"/>
              </a:lnSpc>
            </a:pPr>
            <a:endParaRPr lang="en-US" sz="304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4257"/>
              </a:lnSpc>
            </a:pPr>
            <a:r>
              <a:rPr lang="en-US" sz="304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Leaseholder Services ​</a:t>
            </a:r>
          </a:p>
          <a:p>
            <a:pPr algn="l">
              <a:lnSpc>
                <a:spcPts val="4257"/>
              </a:lnSpc>
            </a:pPr>
            <a:r>
              <a:rPr lang="en-US" sz="304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Manage administration of leaseholder services. </a:t>
            </a:r>
          </a:p>
          <a:p>
            <a:pPr algn="l">
              <a:lnSpc>
                <a:spcPts val="4257"/>
              </a:lnSpc>
            </a:pPr>
            <a:r>
              <a:rPr lang="en-US" sz="304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Leases set out maintenance responsibilities of leaseholder and landlord (Caerphilly Homes). Leaseholders are recharged for building maintenance.​</a:t>
            </a:r>
          </a:p>
          <a:p>
            <a:pPr algn="l">
              <a:lnSpc>
                <a:spcPts val="4257"/>
              </a:lnSpc>
            </a:pPr>
            <a:endParaRPr lang="en-US" sz="3040">
              <a:solidFill>
                <a:srgbClr val="000000"/>
              </a:solidFill>
              <a:latin typeface="Open Sauce"/>
              <a:ea typeface="Open Sauce"/>
              <a:cs typeface="Open Sauce"/>
              <a:sym typeface="Open Sauce"/>
            </a:endParaRPr>
          </a:p>
          <a:p>
            <a:pPr algn="l">
              <a:lnSpc>
                <a:spcPts val="4257"/>
              </a:lnSpc>
            </a:pPr>
            <a:r>
              <a:rPr lang="en-US" sz="304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Customer Services ​</a:t>
            </a:r>
          </a:p>
          <a:p>
            <a:pPr algn="l">
              <a:lnSpc>
                <a:spcPts val="4257"/>
              </a:lnSpc>
            </a:pPr>
            <a:r>
              <a:rPr lang="en-US" sz="304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Receive and co-ordinate responses to complaints and compliments relating to Caerphilly Homes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2633662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Rents Team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02561" y="1748274"/>
            <a:ext cx="17485439" cy="6504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 algn="l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44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Manage rent and service charge accounts​</a:t>
            </a: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44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Engagement with current and former tenants​</a:t>
            </a: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44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Liaison with support agencies to assist with tenancy management and money advice​</a:t>
            </a: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044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Support tenants and residents with:​</a:t>
            </a:r>
          </a:p>
          <a:p>
            <a:pPr marL="785495" lvl="1" indent="-457200">
              <a:buFont typeface="Courier New" panose="02070309020205020404" pitchFamily="49" charset="0"/>
              <a:buChar char="o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Income </a:t>
            </a:r>
            <a:r>
              <a:rPr lang="en-US" sz="3000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maximisation</a:t>
            </a: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– extra £4.5M of income for tenants and residents in 24/25.​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785495" lvl="1" indent="-457200" algn="l">
              <a:buFont typeface="Courier New" panose="02070309020205020404" pitchFamily="49" charset="0"/>
              <a:buChar char="o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Budgeting​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785495" lvl="1" indent="-457200">
              <a:buFont typeface="Courier New" panose="02070309020205020404" pitchFamily="49" charset="0"/>
              <a:buChar char="o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Benefit eligibility assessments applications and appeals, including Universal Credit, disability benefits and appeals​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785495" lvl="1" indent="-457200" algn="l">
              <a:buFont typeface="Courier New" panose="02070309020205020404" pitchFamily="49" charset="0"/>
              <a:buChar char="o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Hardship funding​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785495" lvl="1" indent="-457200">
              <a:buFont typeface="Courier New" panose="02070309020205020404" pitchFamily="49" charset="0"/>
              <a:buChar char="o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Grant and crisis loan applications​, food parcels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785495" lvl="1" indent="-457200" algn="l">
              <a:buFont typeface="Courier New" panose="02070309020205020404" pitchFamily="49" charset="0"/>
              <a:buChar char="o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Energy advice​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785495" lvl="1" indent="-457200" algn="l">
              <a:buFont typeface="Courier New" panose="02070309020205020404" pitchFamily="49" charset="0"/>
              <a:buChar char="o"/>
            </a:pP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3698776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Floating Support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31110" y="1788390"/>
            <a:ext cx="16110928" cy="5693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242695" lvl="1" indent="-457200">
              <a:buFont typeface="Arial"/>
              <a:buChar char="•"/>
            </a:pPr>
            <a:r>
              <a:rPr lang="en-US" sz="3200">
                <a:latin typeface="Open Sauce"/>
                <a:cs typeface="Arial"/>
              </a:rPr>
              <a:t>Free housing related support - all tenures and ages - to allow users to make informed choices. </a:t>
            </a:r>
            <a:endParaRPr lang="en-US" sz="3200">
              <a:latin typeface="Open Sauce"/>
              <a:ea typeface="Calibri"/>
              <a:cs typeface="Arial"/>
            </a:endParaRPr>
          </a:p>
          <a:p>
            <a:pPr marL="1128395" lvl="1" indent="-342900">
              <a:buFont typeface="Arial"/>
              <a:buChar char="•"/>
            </a:pPr>
            <a:r>
              <a:rPr lang="en-US" sz="3200">
                <a:latin typeface="Open Sauce"/>
                <a:ea typeface="Calibri"/>
                <a:cs typeface="Calibri"/>
              </a:rPr>
              <a:t>Forming connections in the local community, preventing isolation</a:t>
            </a:r>
          </a:p>
          <a:p>
            <a:pPr marL="1128395" lvl="1" indent="-342900">
              <a:buFont typeface="Arial"/>
              <a:buChar char="•"/>
            </a:pPr>
            <a:r>
              <a:rPr lang="en-US" sz="3200">
                <a:latin typeface="Open Sauce"/>
                <a:ea typeface="Calibri"/>
                <a:cs typeface="Calibri"/>
              </a:rPr>
              <a:t> Managing correspondence. </a:t>
            </a:r>
          </a:p>
          <a:p>
            <a:pPr marL="1128395" lvl="1" indent="-342900">
              <a:buFont typeface="Arial"/>
              <a:buChar char="•"/>
            </a:pPr>
            <a:r>
              <a:rPr lang="en-US" sz="3200">
                <a:latin typeface="Open Sauce"/>
                <a:ea typeface="Calibri"/>
                <a:cs typeface="Calibri"/>
              </a:rPr>
              <a:t>Support with debt and tenancy management and guidance on keeping the home safe, warm and energy efficient. </a:t>
            </a:r>
          </a:p>
          <a:p>
            <a:pPr marL="1128395" lvl="1" indent="-342900">
              <a:buFont typeface="Arial"/>
              <a:buChar char="•"/>
            </a:pPr>
            <a:r>
              <a:rPr lang="en-US" sz="3200">
                <a:latin typeface="Open Sauce"/>
                <a:ea typeface="Calibri"/>
                <a:cs typeface="Calibri"/>
              </a:rPr>
              <a:t>Assist with housing applications and the transition from homelessness services into community housing. </a:t>
            </a:r>
          </a:p>
          <a:p>
            <a:pPr marL="1128395" lvl="1" indent="-342900">
              <a:buFont typeface="Arial"/>
              <a:buChar char="•"/>
            </a:pPr>
            <a:r>
              <a:rPr lang="en-US" sz="3200">
                <a:latin typeface="Open Sauce"/>
                <a:ea typeface="Calibri"/>
                <a:cs typeface="Calibri"/>
              </a:rPr>
              <a:t>Signpost and refer to other </a:t>
            </a:r>
            <a:r>
              <a:rPr lang="en-US" sz="3200" err="1">
                <a:latin typeface="Open Sauce"/>
                <a:ea typeface="Calibri"/>
                <a:cs typeface="Calibri"/>
              </a:rPr>
              <a:t>organisations</a:t>
            </a:r>
            <a:r>
              <a:rPr lang="en-US" sz="3200">
                <a:latin typeface="Open Sauce"/>
                <a:ea typeface="Calibri"/>
                <a:cs typeface="Calibri"/>
              </a:rPr>
              <a:t> and services where needed</a:t>
            </a:r>
          </a:p>
          <a:p>
            <a:pPr marL="1128395" lvl="1" indent="-342900">
              <a:buFont typeface="Arial"/>
              <a:buChar char="•"/>
            </a:pPr>
            <a:r>
              <a:rPr lang="en-US" sz="3200">
                <a:latin typeface="Open Sauce"/>
                <a:ea typeface="Calibri"/>
                <a:cs typeface="Calibri"/>
              </a:rPr>
              <a:t>Support people to return to employment or education, prevent homelessness and assist to develop daily living skills.</a:t>
            </a:r>
          </a:p>
          <a:p>
            <a:pPr marL="655955" lvl="1" indent="-327660">
              <a:buFont typeface="Arial"/>
              <a:buChar char="•"/>
            </a:pPr>
            <a:endParaRPr lang="en-US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5125542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Older Persons Housing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501775"/>
            <a:ext cx="13224617" cy="65689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55"/>
              </a:lnSpc>
            </a:pPr>
            <a:endParaRPr/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Assists residents of 31 later living schemes to live independently.​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24/7 alarm service and monitored door entry.​</a:t>
            </a:r>
          </a:p>
          <a:p>
            <a:pPr marL="656335" lvl="1" indent="-328168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Provide housing related support to scheme residents, via a dedicated Sheltered Housing Officer. 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Promote wellbeing with a focus on social interaction and tackling loneliness with a dedicated Activities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co-ordinator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to assist,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organise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and promote activities and events. 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Signpost and refer to other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organisations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and services where a need is identified.​</a:t>
            </a:r>
          </a:p>
          <a:p>
            <a:pPr marL="656335" lvl="1" indent="-328168" algn="l">
              <a:lnSpc>
                <a:spcPts val="4255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Provide benefit support and identify opportunities for income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maximisation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456739" y="8455739"/>
            <a:ext cx="1605123" cy="1605123"/>
            <a:chOff x="0" y="0"/>
            <a:chExt cx="2140164" cy="2140164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2140164" cy="2140164"/>
              <a:chOff x="0" y="0"/>
              <a:chExt cx="812800" cy="812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47625" cap="sq">
                <a:solidFill>
                  <a:srgbClr val="007E5D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76200" y="28575"/>
                <a:ext cx="660400" cy="708025"/>
              </a:xfrm>
              <a:prstGeom prst="rect">
                <a:avLst/>
              </a:prstGeom>
            </p:spPr>
            <p:txBody>
              <a:bodyPr lIns="15048" tIns="15048" rIns="15048" bIns="15048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127578" y="699644"/>
              <a:ext cx="1885008" cy="713462"/>
            </a:xfrm>
            <a:custGeom>
              <a:avLst/>
              <a:gdLst/>
              <a:ahLst/>
              <a:cxnLst/>
              <a:rect l="l" t="t" r="r" b="b"/>
              <a:pathLst>
                <a:path w="1885008" h="713462">
                  <a:moveTo>
                    <a:pt x="0" y="0"/>
                  </a:moveTo>
                  <a:lnTo>
                    <a:pt x="1885008" y="0"/>
                  </a:lnTo>
                  <a:lnTo>
                    <a:pt x="1885008" y="713462"/>
                  </a:lnTo>
                  <a:lnTo>
                    <a:pt x="0" y="713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AutoShape 7"/>
          <p:cNvSpPr/>
          <p:nvPr/>
        </p:nvSpPr>
        <p:spPr>
          <a:xfrm flipH="1" flipV="1">
            <a:off x="529239" y="515517"/>
            <a:ext cx="45497" cy="6419139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8" name="AutoShape 8"/>
          <p:cNvSpPr/>
          <p:nvPr/>
        </p:nvSpPr>
        <p:spPr>
          <a:xfrm flipH="1">
            <a:off x="523413" y="515382"/>
            <a:ext cx="4197032" cy="19185"/>
          </a:xfrm>
          <a:prstGeom prst="line">
            <a:avLst/>
          </a:prstGeom>
          <a:ln w="38100" cap="flat">
            <a:solidFill>
              <a:srgbClr val="135A3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28700" y="962025"/>
            <a:ext cx="6102152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1">
                <a:solidFill>
                  <a:srgbClr val="00000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Anti-Social Behaviour Team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1978025"/>
            <a:ext cx="14698766" cy="5887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ct val="150000"/>
              </a:lnSpc>
            </a:pPr>
            <a:endParaRPr/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Approximately 650 cases involving ASB and criminal activity handled each year. 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Partnership approach and work closely with Police, Community Safety, Social Services and Environmental Health 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00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Incremental approach: Prevention, support and enforcement/legal action where required e.g. closure orders, injunctions or possession proceedings.​</a:t>
            </a:r>
            <a:endParaRPr lang="en-US" sz="3000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  <a:p>
            <a:pPr marL="655955" lvl="1" indent="-327660" algn="l">
              <a:lnSpc>
                <a:spcPct val="150000"/>
              </a:lnSpc>
              <a:buFont typeface="Arial"/>
              <a:buChar char="•"/>
            </a:pP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Victim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centred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but can also provide support to help change </a:t>
            </a:r>
            <a:r>
              <a:rPr lang="en-US" sz="3039" err="1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behaviours</a:t>
            </a:r>
            <a:r>
              <a:rPr lang="en-US" sz="3039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 of the person or persons causing the issues. </a:t>
            </a:r>
            <a:endParaRPr lang="en-US" sz="3039">
              <a:solidFill>
                <a:srgbClr val="000000"/>
              </a:solidFill>
              <a:latin typeface="Open Sauce"/>
              <a:ea typeface="Open Sauce"/>
              <a:cs typeface="Open Sauc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1550</Words>
  <Application>Microsoft Office PowerPoint</Application>
  <PresentationFormat>Custom</PresentationFormat>
  <Paragraphs>175</Paragraphs>
  <Slides>27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Open Sauce</vt:lpstr>
      <vt:lpstr>Aptos</vt:lpstr>
      <vt:lpstr>Open Sauce Bold</vt:lpstr>
      <vt:lpstr>Courier New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Corporate Presentation</dc:title>
  <dc:creator>Pells, Heather</dc:creator>
  <cp:lastModifiedBy>Pells, Heather</cp:lastModifiedBy>
  <cp:revision>14</cp:revision>
  <dcterms:created xsi:type="dcterms:W3CDTF">2006-08-16T00:00:00Z</dcterms:created>
  <dcterms:modified xsi:type="dcterms:W3CDTF">2025-12-05T08:09:43Z</dcterms:modified>
  <dc:identifier>DAG49xh4zqk</dc:identifier>
</cp:coreProperties>
</file>